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c323967c0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c323967c0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323967c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323967c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c323967c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c323967c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c323967c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c323967c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c47ead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c47ead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beefcc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bbeefcc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Eating disorders, racism, objectification, sexual harassment, sexualization, wealth gap, gender wage gap,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c323967c0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c323967c0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bccc18923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bccc1892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Eating disorders, racism, objectification, sexual harassment,  sexualization, wealth gap, gender wage gap,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One way society perpetuates stereotypes is through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mass media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targeted at women, like women’s magazines and social media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Sends women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messages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about how to look, act, dress, buy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c323967c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c323967c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c323967c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c323967c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ca96c8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ca96c8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HSL = hue saturation lightness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c4de4c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c4de4c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c323967c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c323967c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D1D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7773275" y="1988075"/>
            <a:ext cx="456300" cy="11652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7762800" y="4142250"/>
            <a:ext cx="543000" cy="1003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34237" l="45512" r="0" t="24238"/>
          <a:stretch/>
        </p:blipFill>
        <p:spPr>
          <a:xfrm>
            <a:off x="8138225" y="4142250"/>
            <a:ext cx="987851" cy="100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8687675" y="3151650"/>
            <a:ext cx="456300" cy="9678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8687675" y="975575"/>
            <a:ext cx="456300" cy="1098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 amt="33000"/>
          </a:blip>
          <a:srcRect b="0" l="0" r="0" t="6942"/>
          <a:stretch/>
        </p:blipFill>
        <p:spPr>
          <a:xfrm>
            <a:off x="0" y="0"/>
            <a:ext cx="7739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899825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Data+ 2018:</a:t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#6 </a:t>
            </a:r>
            <a:r>
              <a:rPr b="1" i="1" lang="e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Women’s Spaces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014550" y="4399800"/>
            <a:ext cx="57249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Lead: Dr. Charlotte Sussman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Manager</a:t>
            </a: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Michelle Sroka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Undergraduates: Alexis Malone, Sandra Luksic &amp; Nathan Liang</a:t>
            </a:r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26041" l="27500" r="24911" t="13112"/>
          <a:stretch/>
        </p:blipFill>
        <p:spPr>
          <a:xfrm>
            <a:off x="7739450" y="3155698"/>
            <a:ext cx="1101600" cy="9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6">
            <a:alphaModFix/>
          </a:blip>
          <a:srcRect b="28769" l="26812" r="27267" t="0"/>
          <a:stretch/>
        </p:blipFill>
        <p:spPr>
          <a:xfrm>
            <a:off x="8053175" y="2014800"/>
            <a:ext cx="1101600" cy="11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7575" y="-4625"/>
            <a:ext cx="916425" cy="9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8">
            <a:alphaModFix/>
          </a:blip>
          <a:srcRect b="36684" l="23608" r="21051" t="0"/>
          <a:stretch/>
        </p:blipFill>
        <p:spPr>
          <a:xfrm>
            <a:off x="7739438" y="916425"/>
            <a:ext cx="916425" cy="104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3"/>
          <p:cNvCxnSpPr/>
          <p:nvPr/>
        </p:nvCxnSpPr>
        <p:spPr>
          <a:xfrm>
            <a:off x="7732550" y="-22950"/>
            <a:ext cx="0" cy="5198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3"/>
          <p:cNvCxnSpPr/>
          <p:nvPr/>
        </p:nvCxnSpPr>
        <p:spPr>
          <a:xfrm rot="10800000">
            <a:off x="8671775" y="960300"/>
            <a:ext cx="0" cy="10194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3"/>
          <p:cNvCxnSpPr/>
          <p:nvPr/>
        </p:nvCxnSpPr>
        <p:spPr>
          <a:xfrm flipH="1" rot="10800000">
            <a:off x="8053175" y="2026950"/>
            <a:ext cx="9000" cy="1098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3"/>
          <p:cNvCxnSpPr/>
          <p:nvPr/>
        </p:nvCxnSpPr>
        <p:spPr>
          <a:xfrm rot="10800000">
            <a:off x="8820575" y="3159600"/>
            <a:ext cx="3600" cy="953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3"/>
          <p:cNvCxnSpPr/>
          <p:nvPr/>
        </p:nvCxnSpPr>
        <p:spPr>
          <a:xfrm>
            <a:off x="7732425" y="4128300"/>
            <a:ext cx="1431900" cy="5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3"/>
          <p:cNvCxnSpPr/>
          <p:nvPr/>
        </p:nvCxnSpPr>
        <p:spPr>
          <a:xfrm>
            <a:off x="7732425" y="3137700"/>
            <a:ext cx="1431900" cy="5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3"/>
          <p:cNvCxnSpPr/>
          <p:nvPr/>
        </p:nvCxnSpPr>
        <p:spPr>
          <a:xfrm>
            <a:off x="7732425" y="1994700"/>
            <a:ext cx="1431900" cy="5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3"/>
          <p:cNvCxnSpPr/>
          <p:nvPr/>
        </p:nvCxnSpPr>
        <p:spPr>
          <a:xfrm>
            <a:off x="7732425" y="927900"/>
            <a:ext cx="1431900" cy="5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3"/>
          <p:cNvCxnSpPr/>
          <p:nvPr/>
        </p:nvCxnSpPr>
        <p:spPr>
          <a:xfrm flipH="1" rot="10800000">
            <a:off x="8213550" y="-30525"/>
            <a:ext cx="900" cy="9678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3"/>
          <p:cNvCxnSpPr/>
          <p:nvPr/>
        </p:nvCxnSpPr>
        <p:spPr>
          <a:xfrm rot="10800000">
            <a:off x="8138225" y="4160525"/>
            <a:ext cx="6600" cy="10038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3"/>
          <p:cNvCxnSpPr/>
          <p:nvPr/>
        </p:nvCxnSpPr>
        <p:spPr>
          <a:xfrm>
            <a:off x="7732425" y="5118900"/>
            <a:ext cx="1431900" cy="5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3"/>
          <p:cNvCxnSpPr/>
          <p:nvPr/>
        </p:nvCxnSpPr>
        <p:spPr>
          <a:xfrm>
            <a:off x="7732425" y="13500"/>
            <a:ext cx="1431900" cy="5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3"/>
          <p:cNvCxnSpPr/>
          <p:nvPr/>
        </p:nvCxnSpPr>
        <p:spPr>
          <a:xfrm>
            <a:off x="9143975" y="-22950"/>
            <a:ext cx="0" cy="5198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236550" y="720125"/>
            <a:ext cx="606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Facial and Body Standard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Color Scheme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Fashion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22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2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2"/>
          <p:cNvSpPr txBox="1"/>
          <p:nvPr/>
        </p:nvSpPr>
        <p:spPr>
          <a:xfrm>
            <a:off x="6373725" y="4487575"/>
            <a:ext cx="23754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July 2006, </a:t>
            </a:r>
            <a:r>
              <a:rPr i="1" lang="en" sz="1000">
                <a:latin typeface="Calibri"/>
                <a:ea typeface="Calibri"/>
                <a:cs typeface="Calibri"/>
                <a:sym typeface="Calibri"/>
              </a:rPr>
              <a:t>Cosmopolitan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2474" y="301025"/>
            <a:ext cx="3340026" cy="42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Further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284375" y="97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How do patterns of text and images vary between different magazines and over time?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23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3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3"/>
          <p:cNvSpPr txBox="1"/>
          <p:nvPr/>
        </p:nvSpPr>
        <p:spPr>
          <a:xfrm>
            <a:off x="6373725" y="4487575"/>
            <a:ext cx="23754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500" y="1790500"/>
            <a:ext cx="2110750" cy="26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2600" y="1790500"/>
            <a:ext cx="2054886" cy="269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0400" y="1756350"/>
            <a:ext cx="1997824" cy="26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9500" y="1751162"/>
            <a:ext cx="1997828" cy="2687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4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4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311700" y="1152475"/>
            <a:ext cx="845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Qualitative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Subjectivity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Low resolution images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Control with Men’s and Gender Neutral Magazines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Restricted to Western standards (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WEIRD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estern,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ducated,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ndustrialized,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ich,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emocratic)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5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5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311700" y="1152475"/>
            <a:ext cx="436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Body of data on topics and images of women’s magazines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Bechdel-esque test for magazine covers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Intersectionality and non-binaries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Comparison with physical women’s spaces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Feminist data science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Goals/Possible Outcomes</a:t>
            </a:r>
            <a:endParaRPr sz="3000"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350" y="470339"/>
            <a:ext cx="3152124" cy="42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490250" y="450150"/>
            <a:ext cx="6367800" cy="22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6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6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6"/>
          <p:cNvSpPr txBox="1"/>
          <p:nvPr/>
        </p:nvSpPr>
        <p:spPr>
          <a:xfrm>
            <a:off x="490250" y="1846225"/>
            <a:ext cx="4897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Little</a:t>
            </a:r>
            <a:br>
              <a:rPr lang="en"/>
            </a:br>
            <a:r>
              <a:rPr lang="en"/>
              <a:t>Eric Monson</a:t>
            </a:r>
            <a:br>
              <a:rPr lang="en"/>
            </a:br>
            <a:r>
              <a:rPr lang="en"/>
              <a:t>Mark Thomas</a:t>
            </a:r>
            <a:br>
              <a:rPr lang="en"/>
            </a:br>
            <a:r>
              <a:rPr lang="en"/>
              <a:t>Drew Keener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 Milewicz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Shaw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Kelly Wooten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David Siegel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Mine Cetinkaya-Rundel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</a:t>
            </a:r>
            <a:r>
              <a:rPr lang="en" sz="3000"/>
              <a:t>“women’s space” = stereotypes of women</a:t>
            </a:r>
            <a:endParaRPr sz="3000"/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311700" y="1017725"/>
            <a:ext cx="4469700" cy="3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Women’s place and role in society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How society defines and maintains what women should belong/what they should do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Can be obvious (exclusion from universities) or subtle (perceptions)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Society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enforces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certain roles of women and perpetuates stereotypes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" name="Google Shape;87;p14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4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" name="Google Shape;8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655" y="1403812"/>
            <a:ext cx="3877649" cy="23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Media Sets Standards for Women </a:t>
            </a:r>
            <a:endParaRPr sz="3000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11700" y="1152475"/>
            <a:ext cx="80394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Sets the topic for public discussion (e.g., #MeToo)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Sets standards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Beauty, sex, work, home life, mental standards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exists and where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source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Credibility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5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5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500" y="2571750"/>
            <a:ext cx="3961617" cy="24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6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Stereotypes in Mass Media/Pop Culture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056" y="1017725"/>
            <a:ext cx="2770481" cy="38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463" y="1082050"/>
            <a:ext cx="5260175" cy="36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Overview of Project</a:t>
            </a:r>
            <a:endParaRPr sz="3000"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11700" y="1152475"/>
            <a:ext cx="511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7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b="30616" l="0" r="61893" t="30996"/>
          <a:stretch/>
        </p:blipFill>
        <p:spPr>
          <a:xfrm>
            <a:off x="4561375" y="1958225"/>
            <a:ext cx="953750" cy="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5411" y="1845514"/>
            <a:ext cx="1313538" cy="11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725" y="1161725"/>
            <a:ext cx="1792105" cy="2352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/>
          <p:nvPr/>
        </p:nvCxnSpPr>
        <p:spPr>
          <a:xfrm>
            <a:off x="2055425" y="2438600"/>
            <a:ext cx="53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7"/>
          <p:cNvCxnSpPr/>
          <p:nvPr/>
        </p:nvCxnSpPr>
        <p:spPr>
          <a:xfrm flipH="1" rot="10800000">
            <a:off x="3805050" y="2430800"/>
            <a:ext cx="6729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7" name="Google Shape;12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2950" y="1425613"/>
            <a:ext cx="2258250" cy="201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7"/>
          <p:cNvCxnSpPr/>
          <p:nvPr/>
        </p:nvCxnSpPr>
        <p:spPr>
          <a:xfrm flipH="1" rot="10800000">
            <a:off x="5596225" y="2430800"/>
            <a:ext cx="6729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>
            <a:off x="311700" y="440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Research Questions</a:t>
            </a:r>
            <a:endParaRPr sz="3000"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311700" y="1152475"/>
            <a:ext cx="80394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How do the aesthetics and semantics of online and print media reinforce or undermine stereotypes about women?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Aesthetics = images, color frequencies, skin tone, fashion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Semantics = words, messages, text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How do these messages change over time or between magazines?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Why is media and social media motivated to reinforce or undermine stereotypes of women?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p18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8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9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and Image Analysis Tools</a:t>
            </a:r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311700" y="981700"/>
            <a:ext cx="8520600" cy="3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Web Scraping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OCR Software: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ABBYY FineReader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Text Mining®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RGB/HSL Color 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Facial and Image Recognition Software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400" y="825662"/>
            <a:ext cx="3046350" cy="39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20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0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/>
        </p:nvSpPr>
        <p:spPr>
          <a:xfrm>
            <a:off x="1580850" y="1841175"/>
            <a:ext cx="598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Magazine Textual Analysis: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latin typeface="Calibri"/>
                <a:ea typeface="Calibri"/>
                <a:cs typeface="Calibri"/>
                <a:sym typeface="Calibri"/>
              </a:rPr>
              <a:t>Cosmopolitan</a:t>
            </a: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, July 2006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b="0" l="2572" r="0" t="0"/>
          <a:stretch/>
        </p:blipFill>
        <p:spPr>
          <a:xfrm>
            <a:off x="923875" y="165350"/>
            <a:ext cx="3606950" cy="47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293950" y="1297250"/>
            <a:ext cx="2206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0" y="3563175"/>
            <a:ext cx="1795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6701425" y="3179650"/>
            <a:ext cx="23853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6907700" y="471400"/>
            <a:ext cx="15975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609250" y="2571750"/>
            <a:ext cx="1232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7127550" y="1394800"/>
            <a:ext cx="2046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2646200" y="2428550"/>
            <a:ext cx="1349700" cy="536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2646200" y="3563175"/>
            <a:ext cx="1397700" cy="670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5433525" y="471400"/>
            <a:ext cx="936300" cy="750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646200" y="1895150"/>
            <a:ext cx="1349700" cy="536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5317400" y="3024250"/>
            <a:ext cx="1029600" cy="11334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5317400" y="1314850"/>
            <a:ext cx="1029600" cy="918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6643600" y="2226100"/>
            <a:ext cx="17220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-645325" y="716675"/>
            <a:ext cx="2385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5205"/>
            <a:ext cx="19238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755628" y="3241"/>
            <a:ext cx="2375287" cy="145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>
            <p:ph type="title"/>
          </p:nvPr>
        </p:nvSpPr>
        <p:spPr>
          <a:xfrm>
            <a:off x="27755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</a:t>
            </a:r>
            <a:r>
              <a:rPr lang="en"/>
              <a:t>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cxnSp>
        <p:nvCxnSpPr>
          <p:cNvPr id="181" name="Google Shape;181;p21"/>
          <p:cNvCxnSpPr/>
          <p:nvPr/>
        </p:nvCxnSpPr>
        <p:spPr>
          <a:xfrm flipH="1" rot="10800000">
            <a:off x="-9975" y="217375"/>
            <a:ext cx="2482200" cy="9900"/>
          </a:xfrm>
          <a:prstGeom prst="straightConnector1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1"/>
          <p:cNvCxnSpPr/>
          <p:nvPr/>
        </p:nvCxnSpPr>
        <p:spPr>
          <a:xfrm flipH="1" rot="10800000">
            <a:off x="0" y="292625"/>
            <a:ext cx="2761200" cy="8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3269350" y="516300"/>
            <a:ext cx="2678400" cy="16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Words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i="1" lang="en" sz="1400">
                <a:latin typeface="Calibri"/>
                <a:ea typeface="Calibri"/>
                <a:cs typeface="Calibri"/>
                <a:sym typeface="Calibri"/>
              </a:rPr>
              <a:t>Sex 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(2)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i="1" lang="en" sz="1400">
                <a:latin typeface="Calibri"/>
                <a:ea typeface="Calibri"/>
                <a:cs typeface="Calibri"/>
                <a:sym typeface="Calibri"/>
              </a:rPr>
              <a:t>Guy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(3)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i="1" lang="en" sz="1400">
                <a:latin typeface="Calibri"/>
                <a:ea typeface="Calibri"/>
                <a:cs typeface="Calibri"/>
                <a:sym typeface="Calibri"/>
              </a:rPr>
              <a:t>Pretty 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(2)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i="1" lang="en" sz="1400">
                <a:latin typeface="Calibri"/>
                <a:ea typeface="Calibri"/>
                <a:cs typeface="Calibri"/>
                <a:sym typeface="Calibri"/>
              </a:rPr>
              <a:t>Bad 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(2)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i="1" lang="en" sz="1400">
                <a:latin typeface="Calibri"/>
                <a:ea typeface="Calibri"/>
                <a:cs typeface="Calibri"/>
                <a:sym typeface="Calibri"/>
              </a:rPr>
              <a:t>Bitch/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Slur</a:t>
            </a:r>
            <a:r>
              <a:rPr i="1" lang="en" sz="1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(1)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Sexual Health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(1)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Sex Appeal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(1)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Possible Relationships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“Sexual Health” and “Sex Appeal” appear in same message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Girl and bad appear together twice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Guy’s needs appear twice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 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b="0" l="3166" r="0" t="0"/>
          <a:stretch/>
        </p:blipFill>
        <p:spPr>
          <a:xfrm>
            <a:off x="277550" y="865325"/>
            <a:ext cx="2889725" cy="38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6113450" y="3265275"/>
            <a:ext cx="27189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3450" y="516300"/>
            <a:ext cx="2558600" cy="228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